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59" r:id="rId5"/>
    <p:sldId id="263" r:id="rId6"/>
    <p:sldId id="264" r:id="rId7"/>
    <p:sldId id="271" r:id="rId8"/>
    <p:sldId id="265" r:id="rId9"/>
    <p:sldId id="276" r:id="rId10"/>
    <p:sldId id="266" r:id="rId11"/>
    <p:sldId id="277" r:id="rId12"/>
    <p:sldId id="267" r:id="rId13"/>
    <p:sldId id="278" r:id="rId14"/>
    <p:sldId id="269" r:id="rId15"/>
    <p:sldId id="279" r:id="rId16"/>
    <p:sldId id="28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FFCC66"/>
    <a:srgbClr val="990099"/>
    <a:srgbClr val="CC0099"/>
    <a:srgbClr val="FE9202"/>
    <a:srgbClr val="6C1A00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96" y="19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7B76C-F787-49D0-9104-7559F9160E79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4954D-A40A-416C-A744-2ADE1AF39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7080" y="1808225"/>
            <a:ext cx="794066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793390"/>
            <a:ext cx="7940481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FF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6495BC-6165-4D9E-84F1-1B380BD3AD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91623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56631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044700"/>
            <a:ext cx="656631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7940659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88046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88046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154FB-3404-4995-93A8-58289BE2A56B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3614" y="1618472"/>
            <a:ext cx="7940660" cy="1374345"/>
          </a:xfrm>
        </p:spPr>
        <p:txBody>
          <a:bodyPr/>
          <a:lstStyle/>
          <a:p>
            <a:r>
              <a:rPr lang="en-US" sz="4000" b="1" dirty="0"/>
              <a:t>Rivian Automotive Inc. </a:t>
            </a:r>
            <a:br>
              <a:rPr lang="en-US" sz="4000" b="1" dirty="0"/>
            </a:br>
            <a:r>
              <a:rPr lang="en-US" b="1" dirty="0"/>
              <a:t>Financial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2211" y="2783938"/>
            <a:ext cx="2595895" cy="6108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By: Khoi Duong</a:t>
            </a:r>
          </a:p>
        </p:txBody>
      </p:sp>
      <p:pic>
        <p:nvPicPr>
          <p:cNvPr id="1026" name="Picture 2" descr="Rivian Logo and symbol, meaning, history, PNG, brand">
            <a:extLst>
              <a:ext uri="{FF2B5EF4-FFF2-40B4-BE49-F238E27FC236}">
                <a16:creationId xmlns:a16="http://schemas.microsoft.com/office/drawing/2014/main" id="{410D8229-9369-66DF-3009-2C9D0289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78" y="2873154"/>
            <a:ext cx="768928" cy="4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Efficiency Ratios</a:t>
            </a:r>
          </a:p>
        </p:txBody>
      </p:sp>
    </p:spTree>
    <p:extLst>
      <p:ext uri="{BB962C8B-B14F-4D97-AF65-F5344CB8AC3E}">
        <p14:creationId xmlns:p14="http://schemas.microsoft.com/office/powerpoint/2010/main" val="256792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31" y="208727"/>
            <a:ext cx="3825571" cy="763525"/>
          </a:xfrm>
        </p:spPr>
        <p:txBody>
          <a:bodyPr/>
          <a:lstStyle/>
          <a:p>
            <a:r>
              <a:rPr lang="en-US" b="1" dirty="0"/>
              <a:t>Efficiency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558" y="1231029"/>
            <a:ext cx="2986384" cy="763524"/>
          </a:xfrm>
        </p:spPr>
        <p:txBody>
          <a:bodyPr>
            <a:normAutofit fontScale="40000" lnSpcReduction="20000"/>
          </a:bodyPr>
          <a:lstStyle/>
          <a:p>
            <a:r>
              <a:rPr lang="fr-FR" sz="5800" dirty="0"/>
              <a:t>Asset Turnover Ratio:</a:t>
            </a:r>
          </a:p>
          <a:p>
            <a:r>
              <a:rPr lang="fr-FR" sz="3800" dirty="0"/>
              <a:t> Revenue / Average Total Assets </a:t>
            </a:r>
            <a:endParaRPr lang="en-US" sz="3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3340" y="1274820"/>
            <a:ext cx="3825571" cy="719733"/>
          </a:xfrm>
        </p:spPr>
        <p:txBody>
          <a:bodyPr>
            <a:normAutofit fontScale="40000" lnSpcReduction="20000"/>
          </a:bodyPr>
          <a:lstStyle/>
          <a:p>
            <a:r>
              <a:rPr lang="en-US" sz="5800" dirty="0"/>
              <a:t>Inventory Turnover Ratio:</a:t>
            </a:r>
          </a:p>
          <a:p>
            <a:r>
              <a:rPr lang="en-US" sz="3700" dirty="0"/>
              <a:t>Cost Of Goods Sold / Average Inventory</a:t>
            </a:r>
            <a:endParaRPr lang="en-US" dirty="0"/>
          </a:p>
        </p:txBody>
      </p:sp>
      <p:pic>
        <p:nvPicPr>
          <p:cNvPr id="12" name="Content Placeholder 11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25803407-A7B9-FC76-BE13-D826031101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5" y="2109120"/>
            <a:ext cx="3719091" cy="2789319"/>
          </a:xfrm>
        </p:spPr>
      </p:pic>
      <p:pic>
        <p:nvPicPr>
          <p:cNvPr id="14" name="Content Placeholder 1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1D01D56-7E73-02DF-412D-D0A207CA14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06" y="2109120"/>
            <a:ext cx="3719091" cy="2789319"/>
          </a:xfrm>
        </p:spPr>
      </p:pic>
    </p:spTree>
    <p:extLst>
      <p:ext uri="{BB962C8B-B14F-4D97-AF65-F5344CB8AC3E}">
        <p14:creationId xmlns:p14="http://schemas.microsoft.com/office/powerpoint/2010/main" val="252564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Profitability Ratios</a:t>
            </a:r>
          </a:p>
        </p:txBody>
      </p:sp>
    </p:spTree>
    <p:extLst>
      <p:ext uri="{BB962C8B-B14F-4D97-AF65-F5344CB8AC3E}">
        <p14:creationId xmlns:p14="http://schemas.microsoft.com/office/powerpoint/2010/main" val="28098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31" y="208727"/>
            <a:ext cx="3825571" cy="763525"/>
          </a:xfrm>
        </p:spPr>
        <p:txBody>
          <a:bodyPr/>
          <a:lstStyle/>
          <a:p>
            <a:r>
              <a:rPr lang="en-US" b="1" dirty="0"/>
              <a:t>Profitability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75" y="1350110"/>
            <a:ext cx="2986384" cy="763524"/>
          </a:xfrm>
        </p:spPr>
        <p:txBody>
          <a:bodyPr>
            <a:normAutofit fontScale="77500" lnSpcReduction="20000"/>
          </a:bodyPr>
          <a:lstStyle/>
          <a:p>
            <a:r>
              <a:rPr lang="fr-FR" sz="3300" dirty="0"/>
              <a:t>Gross Margin Ratio:</a:t>
            </a:r>
          </a:p>
          <a:p>
            <a:r>
              <a:rPr lang="fr-FR" sz="1900" dirty="0"/>
              <a:t>Gross Profit / Revenue</a:t>
            </a:r>
            <a:endParaRPr lang="en-US" sz="1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24020" y="1399305"/>
            <a:ext cx="3825571" cy="719733"/>
          </a:xfrm>
        </p:spPr>
        <p:txBody>
          <a:bodyPr>
            <a:normAutofit fontScale="77500" lnSpcReduction="20000"/>
          </a:bodyPr>
          <a:lstStyle/>
          <a:p>
            <a:r>
              <a:rPr lang="en-US" sz="3300" dirty="0"/>
              <a:t>Return On Assets Ratio:</a:t>
            </a:r>
          </a:p>
          <a:p>
            <a:r>
              <a:rPr lang="en-US" sz="1900" dirty="0"/>
              <a:t>Net Income / Total Assets</a:t>
            </a:r>
          </a:p>
        </p:txBody>
      </p:sp>
      <p:pic>
        <p:nvPicPr>
          <p:cNvPr id="12" name="Content Placeholder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5BF2E29-92EC-AC34-FB6A-C63B0C5CE7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0" y="2148408"/>
            <a:ext cx="3716457" cy="2787343"/>
          </a:xfrm>
        </p:spPr>
      </p:pic>
      <p:pic>
        <p:nvPicPr>
          <p:cNvPr id="14" name="Content Placeholder 1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30AD7A6-719B-A9F8-2A92-F55B8F17EC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78" y="2148409"/>
            <a:ext cx="3716457" cy="2787343"/>
          </a:xfrm>
        </p:spPr>
      </p:pic>
    </p:spTree>
    <p:extLst>
      <p:ext uri="{BB962C8B-B14F-4D97-AF65-F5344CB8AC3E}">
        <p14:creationId xmlns:p14="http://schemas.microsoft.com/office/powerpoint/2010/main" val="4149195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Market Value Ratios</a:t>
            </a:r>
          </a:p>
        </p:txBody>
      </p:sp>
    </p:spTree>
    <p:extLst>
      <p:ext uri="{BB962C8B-B14F-4D97-AF65-F5344CB8AC3E}">
        <p14:creationId xmlns:p14="http://schemas.microsoft.com/office/powerpoint/2010/main" val="22805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31" y="208727"/>
            <a:ext cx="3825571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Market Value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70" y="1319022"/>
            <a:ext cx="3703441" cy="763524"/>
          </a:xfrm>
        </p:spPr>
        <p:txBody>
          <a:bodyPr>
            <a:normAutofit fontScale="25000" lnSpcReduction="20000"/>
          </a:bodyPr>
          <a:lstStyle/>
          <a:p>
            <a:r>
              <a:rPr lang="fr-FR" sz="9200" dirty="0"/>
              <a:t>Earnings Per Share Ratio:</a:t>
            </a:r>
          </a:p>
          <a:p>
            <a:r>
              <a:rPr lang="en-US" sz="6000" dirty="0"/>
              <a:t>Net Income / Total Shares Outstanding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35526" y="1340917"/>
            <a:ext cx="3206804" cy="719733"/>
          </a:xfrm>
        </p:spPr>
        <p:txBody>
          <a:bodyPr>
            <a:normAutofit fontScale="25000" lnSpcReduction="20000"/>
          </a:bodyPr>
          <a:lstStyle/>
          <a:p>
            <a:r>
              <a:rPr lang="en-US" sz="9200" dirty="0"/>
              <a:t>Price-Earnings Ratio:</a:t>
            </a:r>
          </a:p>
          <a:p>
            <a:r>
              <a:rPr lang="en-US" sz="6000" dirty="0"/>
              <a:t>Share Price / Earnings Per Share</a:t>
            </a:r>
          </a:p>
        </p:txBody>
      </p:sp>
      <p:pic>
        <p:nvPicPr>
          <p:cNvPr id="12" name="Content Placeholder 11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DAD043C-7368-71A2-ED5C-0C91756874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0" y="2113635"/>
            <a:ext cx="3719092" cy="2789319"/>
          </a:xfrm>
        </p:spPr>
      </p:pic>
      <p:pic>
        <p:nvPicPr>
          <p:cNvPr id="14" name="Content Placeholder 1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9E56DAA6-9C4B-29E9-B95D-177BCEB46D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2113506"/>
            <a:ext cx="3719092" cy="2789319"/>
          </a:xfrm>
        </p:spPr>
      </p:pic>
    </p:spTree>
    <p:extLst>
      <p:ext uri="{BB962C8B-B14F-4D97-AF65-F5344CB8AC3E}">
        <p14:creationId xmlns:p14="http://schemas.microsoft.com/office/powerpoint/2010/main" val="1513142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D4D1-A1F0-EAC3-A8FD-E25DCA4B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9EFB-0469-1DD6-F3B2-32BDCE9BE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4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022 Rivian R1T Review // The Cybertruck That Actually Exists - YouTube">
            <a:extLst>
              <a:ext uri="{FF2B5EF4-FFF2-40B4-BE49-F238E27FC236}">
                <a16:creationId xmlns:a16="http://schemas.microsoft.com/office/drawing/2014/main" id="{2DB2BD9B-4501-06EB-DCAD-25680D62A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502815"/>
            <a:ext cx="5955495" cy="33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861B868-ACCE-6D7A-960C-9F6AFD59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50" y="128470"/>
            <a:ext cx="2901394" cy="9162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Rivian Automotive Inc.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FA4A5-B9AC-729E-B971-E90CE159838F}"/>
              </a:ext>
            </a:extLst>
          </p:cNvPr>
          <p:cNvSpPr txBox="1"/>
          <p:nvPr/>
        </p:nvSpPr>
        <p:spPr>
          <a:xfrm>
            <a:off x="6251755" y="1779227"/>
            <a:ext cx="27486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Founded in 2009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Electric SUVs &amp; pickup truck manufacturer/seller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Plans to develop network of public charging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EFBC-3093-415B-D895-DC06E4E7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Analyze Rivian?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AA6E974-2541-698B-3A9F-6E95F32C5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1425" y="1329212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Tesla’s Historical Stock Performance</a:t>
            </a:r>
          </a:p>
          <a:p>
            <a:pPr marL="0" indent="0">
              <a:lnSpc>
                <a:spcPct val="90000"/>
              </a:lnSpc>
              <a:buNone/>
            </a:pP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Funded By Amazon &amp; Ford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Long-Term Profitability Potential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EC193-6E21-9145-925E-594E64A8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71" y="1000598"/>
            <a:ext cx="1608836" cy="1197405"/>
          </a:xfrm>
          <a:prstGeom prst="rect">
            <a:avLst/>
          </a:prstGeom>
        </p:spPr>
      </p:pic>
      <p:pic>
        <p:nvPicPr>
          <p:cNvPr id="4098" name="Picture 2" descr="Amazon logo on transparent background 14018561 Vector Art at Vecteezy">
            <a:extLst>
              <a:ext uri="{FF2B5EF4-FFF2-40B4-BE49-F238E27FC236}">
                <a16:creationId xmlns:a16="http://schemas.microsoft.com/office/drawing/2014/main" id="{08377A5D-0927-6583-88A5-BEBA02935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930" y="2413919"/>
            <a:ext cx="739290" cy="7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9D949-18F9-BEE1-38E6-344D54EA6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220" y="2198003"/>
            <a:ext cx="1486157" cy="1114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D47FE-067A-9CDA-3694-0DC0DAD63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50" y="3425030"/>
            <a:ext cx="2748690" cy="14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6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3365" y="1502814"/>
            <a:ext cx="4454046" cy="3512215"/>
          </a:xfrm>
        </p:spPr>
        <p:txBody>
          <a:bodyPr>
            <a:normAutofit fontScale="92500"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latin typeface="Times New Roman" panose="02020603050405020304" pitchFamily="18" charset="0"/>
              </a:rPr>
              <a:t>What do Rivian’s liquidity ratios suggest about the company’s ability to repay short-term and long-term obligations?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How do Rivian’s leverage financial ratios help evaluate the company’s debt levels?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How do Rivian’s efficiency ratios help measure how well the company utilizes its assets and resources?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Are Rivian’s profitability ratios having a growth rate?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Do Rivian’s market value ratios show favorable trends?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1800" b="1" i="0" u="none" strike="noStrike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26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B9790A-461A-2CDE-4DCE-7E19F35E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295" y="3487980"/>
            <a:ext cx="3623340" cy="1258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3A6B6C-E307-0F74-EB9B-BB8947923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40" y="1522904"/>
            <a:ext cx="2274870" cy="15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EFBC-3093-415B-D895-DC06E4E7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281175"/>
            <a:ext cx="6778076" cy="895332"/>
          </a:xfrm>
        </p:spPr>
        <p:txBody>
          <a:bodyPr>
            <a:normAutofit/>
          </a:bodyPr>
          <a:lstStyle/>
          <a:p>
            <a:r>
              <a:rPr lang="en-US" b="1" dirty="0"/>
              <a:t>Financial Modeling Prep (API)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AA6E974-2541-698B-3A9F-6E95F32C5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2987" y="1203425"/>
            <a:ext cx="6566315" cy="1395243"/>
          </a:xfrm>
        </p:spPr>
        <p:txBody>
          <a:bodyPr>
            <a:normAutofit fontScale="70000" lnSpcReduction="20000"/>
          </a:bodyPr>
          <a:lstStyle/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Rivian’s Balance Sheet (2019-2022)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Rivian’s Income Statements (2019-2022)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Rivian’s Statement of Cash Flows (2019-2022)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69EE6-E657-2C3C-2C35-ED336409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303" y="2646970"/>
            <a:ext cx="3198320" cy="21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Liquidity Ratios</a:t>
            </a:r>
          </a:p>
        </p:txBody>
      </p:sp>
    </p:spTree>
    <p:extLst>
      <p:ext uri="{BB962C8B-B14F-4D97-AF65-F5344CB8AC3E}">
        <p14:creationId xmlns:p14="http://schemas.microsoft.com/office/powerpoint/2010/main" val="121383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231" y="208727"/>
            <a:ext cx="3825571" cy="763525"/>
          </a:xfrm>
        </p:spPr>
        <p:txBody>
          <a:bodyPr/>
          <a:lstStyle/>
          <a:p>
            <a:r>
              <a:rPr lang="en-US" b="1" dirty="0"/>
              <a:t>Liquidity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8559" y="1223527"/>
            <a:ext cx="2986384" cy="763524"/>
          </a:xfrm>
        </p:spPr>
        <p:txBody>
          <a:bodyPr>
            <a:normAutofit fontScale="62500" lnSpcReduction="20000"/>
          </a:bodyPr>
          <a:lstStyle/>
          <a:p>
            <a:r>
              <a:rPr lang="fr-FR" sz="3600" dirty="0"/>
              <a:t>Current Ratio:</a:t>
            </a:r>
          </a:p>
          <a:p>
            <a:r>
              <a:rPr lang="fr-FR" dirty="0"/>
              <a:t>Current Assets / Current Liabilities</a:t>
            </a:r>
            <a:endParaRPr lang="en-US" dirty="0"/>
          </a:p>
        </p:txBody>
      </p:sp>
      <p:pic>
        <p:nvPicPr>
          <p:cNvPr id="8" name="Content Placeholder 7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CE54B98F-A424-939C-0A25-8838160DE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6" y="2062759"/>
            <a:ext cx="3825571" cy="286917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69463" y="1267318"/>
            <a:ext cx="3825571" cy="719733"/>
          </a:xfrm>
        </p:spPr>
        <p:txBody>
          <a:bodyPr>
            <a:normAutofit fontScale="62500" lnSpcReduction="20000"/>
          </a:bodyPr>
          <a:lstStyle/>
          <a:p>
            <a:r>
              <a:rPr lang="en-US" sz="3700" dirty="0"/>
              <a:t>Operating Cash Flow Ratio:</a:t>
            </a:r>
          </a:p>
          <a:p>
            <a:r>
              <a:rPr lang="en-US" dirty="0"/>
              <a:t>Net Operating Cash Flow / Current Liabilities</a:t>
            </a:r>
          </a:p>
        </p:txBody>
      </p:sp>
      <p:pic>
        <p:nvPicPr>
          <p:cNvPr id="10" name="Content Placeholder 9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7ACFF8D-9F00-1369-0AF2-DAC34A9384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64" y="2062759"/>
            <a:ext cx="3825571" cy="2869178"/>
          </a:xfrm>
        </p:spPr>
      </p:pic>
    </p:spTree>
    <p:extLst>
      <p:ext uri="{BB962C8B-B14F-4D97-AF65-F5344CB8AC3E}">
        <p14:creationId xmlns:p14="http://schemas.microsoft.com/office/powerpoint/2010/main" val="44970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CFFB-EF8E-9A82-6315-FE6FE53BC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Leverage Financial Ratios</a:t>
            </a:r>
          </a:p>
        </p:txBody>
      </p:sp>
    </p:spTree>
    <p:extLst>
      <p:ext uri="{BB962C8B-B14F-4D97-AF65-F5344CB8AC3E}">
        <p14:creationId xmlns:p14="http://schemas.microsoft.com/office/powerpoint/2010/main" val="404781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971D-2F03-7F95-F297-0DEA5D83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295" y="208727"/>
            <a:ext cx="4499507" cy="7635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Leverage Financial Ratios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3FB15-1CE0-767D-D58E-B7746693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080" y="1297507"/>
            <a:ext cx="2986384" cy="763524"/>
          </a:xfrm>
        </p:spPr>
        <p:txBody>
          <a:bodyPr>
            <a:normAutofit fontScale="47500" lnSpcReduction="20000"/>
          </a:bodyPr>
          <a:lstStyle/>
          <a:p>
            <a:r>
              <a:rPr lang="en-US" sz="4800" dirty="0"/>
              <a:t>Debt Ratio:</a:t>
            </a:r>
          </a:p>
          <a:p>
            <a:r>
              <a:rPr lang="en-US" sz="3200" dirty="0"/>
              <a:t>Total Liabilities / Total Assets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7CD45-E1C2-1D47-D681-5DBC537B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8204" y="1344604"/>
            <a:ext cx="3825571" cy="719733"/>
          </a:xfrm>
        </p:spPr>
        <p:txBody>
          <a:bodyPr>
            <a:normAutofit fontScale="47500" lnSpcReduction="20000"/>
          </a:bodyPr>
          <a:lstStyle/>
          <a:p>
            <a:r>
              <a:rPr lang="en-US" sz="4800" dirty="0"/>
              <a:t>Debt Service Coverage Ratio:</a:t>
            </a:r>
          </a:p>
          <a:p>
            <a:r>
              <a:rPr lang="en-US" sz="3200" dirty="0"/>
              <a:t> Operating Income / Total Debt</a:t>
            </a:r>
          </a:p>
        </p:txBody>
      </p:sp>
      <p:pic>
        <p:nvPicPr>
          <p:cNvPr id="12" name="Content Placeholder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D71BB65-B260-F4DE-4573-85090437E1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2117054"/>
            <a:ext cx="3719091" cy="2789319"/>
          </a:xfrm>
        </p:spPr>
      </p:pic>
      <p:pic>
        <p:nvPicPr>
          <p:cNvPr id="14" name="Content Placeholder 13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D98209B-C3B5-0C82-6100-129CE135F8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43" y="2145454"/>
            <a:ext cx="3719092" cy="2789319"/>
          </a:xfrm>
        </p:spPr>
      </p:pic>
    </p:spTree>
    <p:extLst>
      <p:ext uri="{BB962C8B-B14F-4D97-AF65-F5344CB8AC3E}">
        <p14:creationId xmlns:p14="http://schemas.microsoft.com/office/powerpoint/2010/main" val="385216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268</Words>
  <Application>Microsoft Office PowerPoint</Application>
  <PresentationFormat>On-screen Show (16:9)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Office Theme</vt:lpstr>
      <vt:lpstr>Rivian Automotive Inc.  Financial Data Analysis</vt:lpstr>
      <vt:lpstr>Rivian Automotive Inc.</vt:lpstr>
      <vt:lpstr>Why Analyze Rivian?</vt:lpstr>
      <vt:lpstr>Research Questions</vt:lpstr>
      <vt:lpstr>Financial Modeling Prep (API)</vt:lpstr>
      <vt:lpstr>Liquidity Ratios</vt:lpstr>
      <vt:lpstr>Liquidity Ratios</vt:lpstr>
      <vt:lpstr>Leverage Financial Ratios</vt:lpstr>
      <vt:lpstr>Leverage Financial Ratios</vt:lpstr>
      <vt:lpstr>Efficiency Ratios</vt:lpstr>
      <vt:lpstr>Efficiency Ratios</vt:lpstr>
      <vt:lpstr>Profitability Ratios</vt:lpstr>
      <vt:lpstr>Profitability Ratios</vt:lpstr>
      <vt:lpstr>Market Value Ratios</vt:lpstr>
      <vt:lpstr>Market Value Ratios</vt:lpstr>
      <vt:lpstr>Conclusions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Khoi Duong</cp:lastModifiedBy>
  <cp:revision>117</cp:revision>
  <dcterms:created xsi:type="dcterms:W3CDTF">2013-08-21T19:17:07Z</dcterms:created>
  <dcterms:modified xsi:type="dcterms:W3CDTF">2023-05-04T15:25:39Z</dcterms:modified>
</cp:coreProperties>
</file>